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68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1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49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83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68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7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99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9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0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rolls-royce-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i/improvements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entley-png/download/1109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www.pngall.com/aston-martin-png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eadershipfreak.wordpress.com/2012/04/21/how-to-build-your-leadership-brand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quoteinspector.com/images/investing/diversify-pie-chart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9512-analyst-transparent-backgroun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harles_babbage_1860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Category:Henry_Royce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ca360.com/segmentacion-clientes-dimensiones-client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analysis-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9351-analysis-png-imag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ea typeface="+mj-lt"/>
                <a:cs typeface="+mj-lt"/>
              </a:rPr>
              <a:t>"Driving Luxury: A Deep Dive into Rolls-Royce’s STP Framework"</a:t>
            </a:r>
            <a:endParaRPr lang="en-US" sz="3400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Free stock photo of car, luxury car, rolls royce">
            <a:extLst>
              <a:ext uri="{FF2B5EF4-FFF2-40B4-BE49-F238E27FC236}">
                <a16:creationId xmlns:a16="http://schemas.microsoft.com/office/drawing/2014/main" id="{F1902883-4A7A-2148-F388-AA0E581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2" r="20884" b="-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FE7B-A5CD-7FC6-3616-A59CA821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542653"/>
            <a:ext cx="10077557" cy="994885"/>
          </a:xfrm>
        </p:spPr>
        <p:txBody>
          <a:bodyPr/>
          <a:lstStyle/>
          <a:p>
            <a:r>
              <a:rPr lang="en-US" dirty="0"/>
              <a:t>PRODUCT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C8FE-813D-2988-122B-A7AE34245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59" y="1710626"/>
            <a:ext cx="10077557" cy="4426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Rolls-Royce Products Overview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Rolls-Royce Motor Cars: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Phantom- Flagship luxury sedan, iconic styling, supreme comfort, Cutting-edge V12, Sumptuous interior, Shooting Star Headliner with customizable fiber-optic lights.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Ghost - Modern luxury car, driver-focused, Smooth V12, Touchscreen infotainment system, Bespoke Audio system.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Wraith- Grand tourer coupe combining luxury and performance, 6.6-liter twin-turbocharged V12, 624 horsepower, Elegant design with modern performance.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Cullinan- First SUV, combines luxury with off-road capability, V12, Elevated riding position, Sophisticated air suspension.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76477-2D58-1011-6120-9D81BDC0F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1992" y="-374122"/>
            <a:ext cx="4104570" cy="31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03A1E-C072-E206-88A3-39E1760C3C6D}"/>
              </a:ext>
            </a:extLst>
          </p:cNvPr>
          <p:cNvSpPr txBox="1"/>
          <p:nvPr/>
        </p:nvSpPr>
        <p:spPr>
          <a:xfrm>
            <a:off x="674512" y="392290"/>
            <a:ext cx="1012331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New Goods</a:t>
            </a:r>
            <a:r>
              <a:rPr lang="en-US" dirty="0"/>
              <a:t>:</a:t>
            </a:r>
          </a:p>
          <a:p>
            <a:pPr indent="-228600"/>
            <a:r>
              <a:rPr lang="en-US" dirty="0"/>
              <a:t>Electric Vehicles: Environmentally friendly luxury combining advanced electric technology with Rolls-Royce craftsmanship.</a:t>
            </a:r>
          </a:p>
          <a:p>
            <a:pPr indent="-228600"/>
            <a:r>
              <a:rPr lang="en-US" dirty="0"/>
              <a:t>Urban Mobility Vehicle: Exclusive urban vehicle for prestigious commuting.</a:t>
            </a:r>
          </a:p>
          <a:p>
            <a:r>
              <a:rPr lang="en-US" dirty="0"/>
              <a:t>  </a:t>
            </a:r>
          </a:p>
          <a:p>
            <a:r>
              <a:rPr lang="en-US" b="1" dirty="0"/>
              <a:t>Areas for Improvement and Gaps:</a:t>
            </a:r>
          </a:p>
          <a:p>
            <a:r>
              <a:rPr lang="en-US" b="1" dirty="0"/>
              <a:t>- Acceptance of Hybrid and Electric Technologies:</a:t>
            </a:r>
          </a:p>
          <a:p>
            <a:r>
              <a:rPr lang="en-US" b="1" dirty="0"/>
              <a:t>Market Transition to Sustainability:</a:t>
            </a:r>
          </a:p>
          <a:p>
            <a:r>
              <a:rPr lang="en-US" dirty="0"/>
              <a:t>    - Rising demand for eco-friendly luxury cars.</a:t>
            </a:r>
          </a:p>
          <a:p>
            <a:r>
              <a:rPr lang="en-US" dirty="0"/>
              <a:t>    - Regulatory pressures for electrification.</a:t>
            </a:r>
          </a:p>
          <a:p>
            <a:r>
              <a:rPr lang="en-US" b="1" dirty="0"/>
              <a:t> Brand Perception and Innovation:</a:t>
            </a:r>
            <a:endParaRPr lang="en-US" dirty="0"/>
          </a:p>
          <a:p>
            <a:r>
              <a:rPr lang="en-US" dirty="0"/>
              <a:t>    - Trailing in EV technology compared to competitors.</a:t>
            </a:r>
          </a:p>
          <a:p>
            <a:r>
              <a:rPr lang="en-US" dirty="0"/>
              <a:t>    - Competitors like Tesla, Porsche, and Lucid Motors setting new benchmarks. </a:t>
            </a:r>
          </a:p>
          <a:p>
            <a:r>
              <a:rPr lang="en-US" dirty="0"/>
              <a:t> </a:t>
            </a:r>
            <a:r>
              <a:rPr lang="en-US" b="1" dirty="0"/>
              <a:t>Technology Integration:</a:t>
            </a:r>
          </a:p>
          <a:p>
            <a:r>
              <a:rPr lang="en-US" dirty="0"/>
              <a:t>    - R&amp;D Investment: Less focus on electric and hybrid technologies.</a:t>
            </a:r>
          </a:p>
          <a:p>
            <a:r>
              <a:rPr lang="en-US" dirty="0"/>
              <a:t>    - Infrastructure: Need for advanced charging networks and supportive infrastructure.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08D9D-7B83-586E-C0AE-BBBF4CD38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02889" y="2991555"/>
            <a:ext cx="2765778" cy="18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B73A-31E8-B410-D12E-87DEE968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79224"/>
          </a:xfrm>
        </p:spPr>
        <p:txBody>
          <a:bodyPr/>
          <a:lstStyle/>
          <a:p>
            <a:r>
              <a:rPr lang="en-US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77A30-0043-52EC-CD24-BBD5A5D2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2412"/>
            <a:ext cx="9071142" cy="41385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Rolls-Royce Competitor Analysis - Luxury Automotive Sector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Key Competitors:</a:t>
            </a:r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Bentley Motors</a:t>
            </a:r>
            <a:r>
              <a:rPr lang="en-US" sz="1800" dirty="0">
                <a:ea typeface="+mn-lt"/>
                <a:cs typeface="+mn-lt"/>
              </a:rPr>
              <a:t>: Direct competitor; focuses on bespoke craftsmanship and high-performance luxury.</a:t>
            </a:r>
            <a:endParaRPr lang="en-US" sz="1800" dirty="0"/>
          </a:p>
          <a:p>
            <a:r>
              <a:rPr lang="en-US" sz="1800" dirty="0"/>
              <a:t> • </a:t>
            </a:r>
            <a:r>
              <a:rPr lang="en-US" sz="1800" b="1" dirty="0">
                <a:ea typeface="+mn-lt"/>
                <a:cs typeface="+mn-lt"/>
              </a:rPr>
              <a:t>Aston Martin:</a:t>
            </a:r>
            <a:r>
              <a:rPr lang="en-US" sz="1800" dirty="0">
                <a:ea typeface="+mn-lt"/>
                <a:cs typeface="+mn-lt"/>
              </a:rPr>
              <a:t> Blends performance with elegance, challenging Rolls-Royce’s .             refined image.</a:t>
            </a:r>
            <a:endParaRPr lang="en-US" sz="1800" dirty="0"/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Maserati:</a:t>
            </a:r>
            <a:r>
              <a:rPr lang="en-US" sz="1800" dirty="0">
                <a:ea typeface="+mn-lt"/>
                <a:cs typeface="+mn-lt"/>
              </a:rPr>
              <a:t> Offers Italian design and distinctive style, emphasizing the driving experience.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371DF-3038-24B1-0923-040D264C3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54332" y="744283"/>
            <a:ext cx="2991557" cy="1658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4C3083-3FD6-D3C5-BF90-48AB89AAD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93791" y="2392715"/>
            <a:ext cx="2458863" cy="1437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E759C-EBDF-CBBC-1D57-723AE3DAA9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89" y="4455506"/>
            <a:ext cx="2793693" cy="16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42850-7ABA-FCAD-9874-07389A1A07C3}"/>
              </a:ext>
            </a:extLst>
          </p:cNvPr>
          <p:cNvSpPr txBox="1"/>
          <p:nvPr/>
        </p:nvSpPr>
        <p:spPr>
          <a:xfrm>
            <a:off x="573071" y="822812"/>
            <a:ext cx="941056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cs typeface="Segoe UI"/>
              </a:rPr>
              <a:t>Competitive Factors:​</a:t>
            </a:r>
          </a:p>
          <a:p>
            <a:endParaRPr lang="en-US" sz="1600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cs typeface="Segoe UI"/>
              </a:rPr>
              <a:t>Brand Heritage</a:t>
            </a:r>
            <a:r>
              <a:rPr lang="en-US" sz="1600" dirty="0">
                <a:cs typeface="Segoe UI"/>
              </a:rPr>
              <a:t>: Rolls-Royce’s unmatched reputation in luxury and quality.​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600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cs typeface="Segoe UI"/>
              </a:rPr>
              <a:t>Product Offering</a:t>
            </a:r>
            <a:r>
              <a:rPr lang="en-US" sz="1600" dirty="0">
                <a:cs typeface="Segoe UI"/>
              </a:rPr>
              <a:t>: Ultra-luxury vehicles with extensive customization options.​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cs typeface="Segoe UI"/>
              </a:rPr>
              <a:t>Pricing Strategy:</a:t>
            </a:r>
            <a:r>
              <a:rPr lang="en-US" sz="1600" dirty="0">
                <a:cs typeface="Segoe UI"/>
              </a:rPr>
              <a:t> Premium pricing aligns with the brand’s luxury positioning.​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Segoe UI"/>
              </a:rPr>
              <a:t>​</a:t>
            </a:r>
          </a:p>
          <a:p>
            <a:r>
              <a:rPr lang="en-US" sz="1600" b="1" dirty="0">
                <a:cs typeface="Segoe UI"/>
              </a:rPr>
              <a:t>Strategic Insights:​</a:t>
            </a:r>
          </a:p>
          <a:p>
            <a:endParaRPr lang="en-US" sz="1600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cs typeface="Segoe UI"/>
              </a:rPr>
              <a:t>Brand Prestige: </a:t>
            </a:r>
            <a:r>
              <a:rPr lang="en-US" sz="1600" dirty="0">
                <a:cs typeface="Segoe UI"/>
              </a:rPr>
              <a:t>Leverage heritage and quality to reinforce leadership in luxury.​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cs typeface="Segoe UI"/>
              </a:rPr>
              <a:t>Market Diversification: </a:t>
            </a:r>
            <a:r>
              <a:rPr lang="en-US" sz="1600" dirty="0">
                <a:cs typeface="Segoe UI"/>
              </a:rPr>
              <a:t>Explore new markets and enhance product lines to mitigate sector.​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5DEC3-8E87-4D34-6B61-C36B4272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2139" y="1038578"/>
            <a:ext cx="3532305" cy="21897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7A7EC2-B635-887C-047E-2167117E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79332" y="4360334"/>
            <a:ext cx="3273778" cy="20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9404-660B-2587-ED6C-E1A4543E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528276"/>
            <a:ext cx="10077557" cy="922998"/>
          </a:xfrm>
        </p:spPr>
        <p:txBody>
          <a:bodyPr/>
          <a:lstStyle/>
          <a:p>
            <a:r>
              <a:rPr lang="en-US" dirty="0"/>
              <a:t>RECOMMENDATIOS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593B-BB08-C7B9-0627-0CF9F744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601735"/>
            <a:ext cx="10077557" cy="44691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Strategic Recommendations for Rolls-Royce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Expand into Emerging Markets</a:t>
            </a:r>
            <a:r>
              <a:rPr lang="en-US" dirty="0">
                <a:ea typeface="+mn-lt"/>
                <a:cs typeface="+mn-lt"/>
              </a:rPr>
              <a:t>: Target high-growth regions like China and India with tailored, ultra-personalized models.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Adopt Eco-Luxury</a:t>
            </a:r>
            <a:r>
              <a:rPr lang="en-US" dirty="0">
                <a:ea typeface="+mn-lt"/>
                <a:cs typeface="+mn-lt"/>
              </a:rPr>
              <a:t>: Launch a cutting-edge electric vehicle line and enhance digital experiences with virtual showrooms and AR customization.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Enhance After-Sales Services</a:t>
            </a:r>
            <a:r>
              <a:rPr lang="en-US" dirty="0">
                <a:ea typeface="+mn-lt"/>
                <a:cs typeface="+mn-lt"/>
              </a:rPr>
              <a:t>: Offer exclusive packages and premium maintenance options.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Forge Strategic Partnerships</a:t>
            </a:r>
            <a:r>
              <a:rPr lang="en-US" dirty="0">
                <a:ea typeface="+mn-lt"/>
                <a:cs typeface="+mn-lt"/>
              </a:rPr>
              <a:t>: Collaborate with other luxury brands to elevate the Rolls-Royce experience.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Emphasize Craftsmanship</a:t>
            </a:r>
            <a:r>
              <a:rPr lang="en-US" dirty="0">
                <a:ea typeface="+mn-lt"/>
                <a:cs typeface="+mn-lt"/>
              </a:rPr>
              <a:t>: Highlight Rolls-Royce’s heritage and craftsmanship in marketing to differentiate from competitors.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Engage Younger Audiences</a:t>
            </a:r>
            <a:r>
              <a:rPr lang="en-US" dirty="0">
                <a:ea typeface="+mn-lt"/>
                <a:cs typeface="+mn-lt"/>
              </a:rPr>
              <a:t>: Use compelling brand stories and influential ambassadors to attract a younger, affluent demographic.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96A75-E2D2-0B74-EDA0-4887043F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37667" y="389334"/>
            <a:ext cx="2342445" cy="133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52C53-B86E-E38E-EE2E-E46DDCB18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493000" y="389333"/>
            <a:ext cx="2610555" cy="13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Picture 2" descr="rolls royce logo free image | Peakpx">
            <a:extLst>
              <a:ext uri="{FF2B5EF4-FFF2-40B4-BE49-F238E27FC236}">
                <a16:creationId xmlns:a16="http://schemas.microsoft.com/office/drawing/2014/main" id="{F3C2828F-3C4B-BE1F-2653-22EA93D1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-1" b="229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E5664-0A65-59DF-A221-3AC1CFEF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THANK YOU !!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20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28 at 19.33.03">
            <a:hlinkClick r:id="" action="ppaction://media"/>
            <a:extLst>
              <a:ext uri="{FF2B5EF4-FFF2-40B4-BE49-F238E27FC236}">
                <a16:creationId xmlns:a16="http://schemas.microsoft.com/office/drawing/2014/main" id="{77B281EA-3836-4B97-BB09-3D36B409D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9492" y="263769"/>
            <a:ext cx="4585307" cy="6330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ED292-E855-419C-B6E9-7D8331D8596D}"/>
              </a:ext>
            </a:extLst>
          </p:cNvPr>
          <p:cNvSpPr txBox="1"/>
          <p:nvPr/>
        </p:nvSpPr>
        <p:spPr>
          <a:xfrm>
            <a:off x="457201" y="2764971"/>
            <a:ext cx="79683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"𝐏𝐀𝐋𝐀𝐂𝐄 𝐎𝐍 𝐖𝐇𝐄𝐄𝐋𝐒"</a:t>
            </a:r>
          </a:p>
        </p:txBody>
      </p:sp>
    </p:spTree>
    <p:extLst>
      <p:ext uri="{BB962C8B-B14F-4D97-AF65-F5344CB8AC3E}">
        <p14:creationId xmlns:p14="http://schemas.microsoft.com/office/powerpoint/2010/main" val="210299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40A3-28B0-30E3-FA94-BDC4F1C1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5DD3C-B592-1890-2B30-9CB7F8DE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Founded in 1904 by Charles Rolls and Henry Royce, this British marque began with a vision to build "the best car in the world." The result was a series of iconic vehicles that have become symbols of opulence and refined engineering. From the first Silver Ghost, to today’s stunningly bespoke Phantom and Cullinan, Rolls-Royce has continuously set the benchmark for automotive excellence. Rolls-Royce’s approach to marketing is as meticulously crafted as its products. The brand’s allure lies in its blend of rich heritage, exclusive customization, and cutting-edge technology. Every Rolls-Royce is a statement of personal achievement and an emblem of unparalleled luxury.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973D8-E2C1-838E-EB0A-9A7F474E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68104" y="-3919"/>
            <a:ext cx="2744555" cy="2716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2D7B6C-5F85-7DDF-CB52-B9228B49D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2689" y="174223"/>
            <a:ext cx="2165552" cy="2335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48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1D5-3283-D109-D722-D7F3FEA0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335513"/>
            <a:ext cx="10077557" cy="1047867"/>
          </a:xfrm>
        </p:spPr>
        <p:txBody>
          <a:bodyPr>
            <a:normAutofit/>
          </a:bodyPr>
          <a:lstStyle/>
          <a:p>
            <a:r>
              <a:rPr lang="en-US" dirty="0"/>
              <a:t>"STP ANANLYSIS OF ROLLS ROYCE"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7F779-A74B-9285-C655-F7FCDEF0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18036"/>
            <a:ext cx="10077557" cy="41528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SEGMENTATION-</a:t>
            </a:r>
            <a:endParaRPr lang="en-US" b="1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Market segmentation is to divide the market into distinct groups of buyers who have different need, characteristics, or </a:t>
            </a:r>
            <a:r>
              <a:rPr lang="en-US" err="1">
                <a:ea typeface="+mn-lt"/>
                <a:cs typeface="+mn-lt"/>
              </a:rPr>
              <a:t>behaviour</a:t>
            </a:r>
            <a:r>
              <a:rPr lang="en-US" dirty="0">
                <a:ea typeface="+mn-lt"/>
                <a:cs typeface="+mn-lt"/>
              </a:rPr>
              <a:t>. Roll Royce as a brand has been clever in delivering market excellence by segmenting the market.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Demographic Segmentation:</a:t>
            </a:r>
            <a:endParaRPr lang="en-US" b="1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Income: The Rolls-Royce targets the segment of people who have a very high income and can afford a costly car.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Occupation: Rolls-Royce motors also check out the customer’s occupation who have a reputation and fame with his occupation. 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Psychographic Segmentation:</a:t>
            </a:r>
            <a:endParaRPr lang="en-US" b="1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Social Class: Rolls-Royce Ghost targets the upper uppers social class people 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Life style: Rolls-Royce targets the persons whose lifestyle is very showy and rich.</a:t>
            </a:r>
            <a:endParaRPr lang="en-US" dirty="0"/>
          </a:p>
          <a:p>
            <a:pPr marL="342900" indent="-342900"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405DD-BB5F-ED5A-3D8C-0160D91E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2847" t="2472" r="3203" b="-3050"/>
          <a:stretch/>
        </p:blipFill>
        <p:spPr>
          <a:xfrm>
            <a:off x="8892343" y="126901"/>
            <a:ext cx="3011379" cy="2271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64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4BFD5-7C55-FBDE-DF47-BB0AC8B7CCB8}"/>
              </a:ext>
            </a:extLst>
          </p:cNvPr>
          <p:cNvSpPr txBox="1"/>
          <p:nvPr/>
        </p:nvSpPr>
        <p:spPr>
          <a:xfrm>
            <a:off x="798033" y="1716387"/>
            <a:ext cx="1085202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Behavioral Segmentation: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Loyalty Status: Rolls-Royce motor car company’s main targeted segment is the regular and loyal users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Attitude Toward Product: it target the segment of buyers who have a positive and enthusiastic attitude towards Rolls-Royce. </a:t>
            </a:r>
          </a:p>
          <a:p>
            <a:r>
              <a:rPr lang="en-US" b="1" dirty="0"/>
              <a:t>Geographic segmentation: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Country: Rolls-Royce has targets just developed and first world countries for Marketing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City: Rolls-Royce mainly markets their cars in cities where rich people lives.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BA1C3F-F2FD-18B0-EC9F-AA961432791F}"/>
              </a:ext>
            </a:extLst>
          </p:cNvPr>
          <p:cNvSpPr txBox="1"/>
          <p:nvPr/>
        </p:nvSpPr>
        <p:spPr>
          <a:xfrm>
            <a:off x="1000124" y="1647468"/>
            <a:ext cx="98702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TARGETING- </a:t>
            </a:r>
          </a:p>
          <a:p>
            <a:endParaRPr lang="en-US" b="1" dirty="0"/>
          </a:p>
          <a:p>
            <a:r>
              <a:rPr lang="en-US" dirty="0"/>
              <a:t>Target market is a set of buyers sharing common needs or characteristics that company decided to serve. Rolls Royce is a long standing symbol of status and aristocracy. </a:t>
            </a:r>
          </a:p>
          <a:p>
            <a:r>
              <a:rPr lang="en-US" dirty="0"/>
              <a:t>Some target areas of rolls </a:t>
            </a:r>
            <a:r>
              <a:rPr lang="en-US" dirty="0" err="1"/>
              <a:t>royce</a:t>
            </a:r>
            <a:r>
              <a:rPr lang="en-US" dirty="0"/>
              <a:t> are-</a:t>
            </a:r>
          </a:p>
          <a:p>
            <a:endParaRPr lang="en-US" dirty="0"/>
          </a:p>
          <a:p>
            <a:r>
              <a:rPr lang="en-US" dirty="0"/>
              <a:t>• Rolls-Royce targets a wide variety of customers for its integrated power systems.</a:t>
            </a:r>
          </a:p>
          <a:p>
            <a:r>
              <a:rPr lang="en-US" dirty="0"/>
              <a:t>• Target audience are Affluent people who value exclusivity, grandeur, and superb craftsmanship </a:t>
            </a:r>
          </a:p>
          <a:p>
            <a:r>
              <a:rPr lang="en-US" dirty="0"/>
              <a:t>• It targets Accomplished professionals, Business owners and High-net-worth individuals.</a:t>
            </a:r>
          </a:p>
          <a:p>
            <a:r>
              <a:rPr lang="en-US" dirty="0"/>
              <a:t>• They also cater to the needs of the aviation industry</a:t>
            </a:r>
          </a:p>
          <a:p>
            <a:r>
              <a:rPr lang="en-US" dirty="0"/>
              <a:t>• Rolls-Royce captures the interest of luxury enthusiasts worldwide. </a:t>
            </a:r>
          </a:p>
          <a:p>
            <a:r>
              <a:rPr lang="en-US" dirty="0"/>
              <a:t>• The target audience seeks not just transportation but a unique experience</a:t>
            </a:r>
          </a:p>
        </p:txBody>
      </p:sp>
    </p:spTree>
    <p:extLst>
      <p:ext uri="{BB962C8B-B14F-4D97-AF65-F5344CB8AC3E}">
        <p14:creationId xmlns:p14="http://schemas.microsoft.com/office/powerpoint/2010/main" val="13747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BC054-85B6-73BD-94E8-D24D70B6DF6B}"/>
              </a:ext>
            </a:extLst>
          </p:cNvPr>
          <p:cNvSpPr txBox="1"/>
          <p:nvPr/>
        </p:nvSpPr>
        <p:spPr>
          <a:xfrm>
            <a:off x="583721" y="217170"/>
            <a:ext cx="766873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POSITIONING-</a:t>
            </a:r>
            <a:endParaRPr lang="en-US" dirty="0"/>
          </a:p>
          <a:p>
            <a:r>
              <a:rPr lang="en-US" dirty="0"/>
              <a:t>Rolls-Royce is the epitome of luxury and craftsmanship, offering bespoke, handcrafted automobiles that embody timeless elegance, exceptional performance, and unparalleled exclusivity.</a:t>
            </a:r>
          </a:p>
          <a:p>
            <a:r>
              <a:rPr lang="en-US" b="1" dirty="0"/>
              <a:t>Key Positioning Elements:</a:t>
            </a:r>
          </a:p>
          <a:p>
            <a:r>
              <a:rPr lang="en-US" dirty="0"/>
              <a:t>•</a:t>
            </a:r>
            <a:r>
              <a:rPr lang="en-US" b="1" dirty="0"/>
              <a:t>Luxury and Exclusivity</a:t>
            </a:r>
            <a:r>
              <a:rPr lang="en-US" dirty="0"/>
              <a:t>: Rolls-Royce emphasizes its position as a luxury brand, offering vehicles that are highly sought-after and limited in production.</a:t>
            </a:r>
          </a:p>
          <a:p>
            <a:r>
              <a:rPr lang="en-US" dirty="0"/>
              <a:t>•</a:t>
            </a:r>
            <a:r>
              <a:rPr lang="en-US" b="1" dirty="0"/>
              <a:t>Craftsmanship and Quality</a:t>
            </a:r>
            <a:r>
              <a:rPr lang="en-US" dirty="0"/>
              <a:t>: The brand highlights the meticulous craftsmanship and attention to detail that go into each vehicle, emphasizing its commitment to quality.</a:t>
            </a:r>
          </a:p>
          <a:p>
            <a:r>
              <a:rPr lang="en-US" b="1" dirty="0"/>
              <a:t>•Timeless Elegance: </a:t>
            </a:r>
            <a:r>
              <a:rPr lang="en-US" dirty="0"/>
              <a:t>Rolls-Royce positions itself as a brand that transcends trends, offering vehicles with classic designs that are timeless and enduring.</a:t>
            </a:r>
          </a:p>
          <a:p>
            <a:r>
              <a:rPr lang="en-US" dirty="0"/>
              <a:t>•</a:t>
            </a:r>
            <a:r>
              <a:rPr lang="en-US" b="1" dirty="0"/>
              <a:t>Exceptional Performance: </a:t>
            </a:r>
            <a:r>
              <a:rPr lang="en-US" dirty="0"/>
              <a:t>While not primarily known for its raw speed, Rolls-Royce emphasizes the smooth, refined driving experience and powerful performance of its vehicles.</a:t>
            </a:r>
          </a:p>
          <a:p>
            <a:r>
              <a:rPr lang="en-US" dirty="0"/>
              <a:t>By positioning itself in this way, Rolls-Royce appeals to affluent individuals who are seeking a luxury automobile that is both a status symbol and a work of art.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6C160-FDEA-5A43-F701-1B63CC65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96111" y="1721555"/>
            <a:ext cx="3217333" cy="2737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98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F08A-30C5-9998-094B-FD38649F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03624"/>
            <a:ext cx="10077557" cy="866553"/>
          </a:xfrm>
        </p:spPr>
        <p:txBody>
          <a:bodyPr/>
          <a:lstStyle/>
          <a:p>
            <a:r>
              <a:rPr lang="en-US" dirty="0"/>
              <a:t>STRENGTHS &amp; WEAKNESSES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EA40-D9D2-BCBB-3B3E-5D6D8A651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7" y="1940719"/>
            <a:ext cx="10077557" cy="4119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Rolls Royce Strengths :</a:t>
            </a:r>
            <a:endParaRPr lang="en-US" dirty="0"/>
          </a:p>
          <a:p>
            <a:pPr marL="342900" indent="-342900">
              <a:buChar char="•"/>
            </a:pPr>
            <a:r>
              <a:rPr lang="en-US" b="1" dirty="0"/>
              <a:t>Strong Brand Equity</a:t>
            </a:r>
          </a:p>
          <a:p>
            <a:pPr marL="342900" indent="-342900">
              <a:buChar char="•"/>
            </a:pPr>
            <a:r>
              <a:rPr lang="en-US" b="1" dirty="0"/>
              <a:t>Iconic Designs </a:t>
            </a:r>
          </a:p>
          <a:p>
            <a:pPr marL="342900" indent="-342900">
              <a:buChar char="•"/>
            </a:pPr>
            <a:r>
              <a:rPr lang="en-US" b="1" dirty="0"/>
              <a:t>High quality materials &amp; Craftsmanship </a:t>
            </a:r>
          </a:p>
          <a:p>
            <a:pPr marL="342900" indent="-342900">
              <a:buChar char="•"/>
            </a:pPr>
            <a:r>
              <a:rPr lang="en-US" b="1" dirty="0"/>
              <a:t>Customization Options </a:t>
            </a:r>
          </a:p>
          <a:p>
            <a:pPr marL="342900" indent="-342900">
              <a:buChar char="•"/>
            </a:pPr>
            <a:r>
              <a:rPr lang="en-US" b="1" dirty="0"/>
              <a:t>Strong Dealer Network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A3CF0-D663-8655-57FE-A6753AE1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83185" y="1940719"/>
            <a:ext cx="2720089" cy="24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35B04C-7481-AD83-CA2F-2415E0ADDB55}"/>
              </a:ext>
            </a:extLst>
          </p:cNvPr>
          <p:cNvSpPr txBox="1"/>
          <p:nvPr/>
        </p:nvSpPr>
        <p:spPr>
          <a:xfrm>
            <a:off x="1145336" y="1905000"/>
            <a:ext cx="105704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Rolls Royce Weaknesses 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High Price Point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Narrow Market Segment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High maintenance cost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Limited Product Range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Environmental Concerns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353B8-B280-249D-11A0-692F4AD92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7869" y="1913618"/>
            <a:ext cx="4720519" cy="31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1101</Words>
  <Application>Microsoft Office PowerPoint</Application>
  <PresentationFormat>Widescreen</PresentationFormat>
  <Paragraphs>109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 Next LT Pro Light</vt:lpstr>
      <vt:lpstr>Georgia Pro Semibold</vt:lpstr>
      <vt:lpstr>Segoe UI</vt:lpstr>
      <vt:lpstr>RocaVTI</vt:lpstr>
      <vt:lpstr>"Driving Luxury: A Deep Dive into Rolls-Royce’s STP Framework"</vt:lpstr>
      <vt:lpstr>PowerPoint Presentation</vt:lpstr>
      <vt:lpstr>INTRODUCTION</vt:lpstr>
      <vt:lpstr>"STP ANANLYSIS OF ROLLS ROYCE"</vt:lpstr>
      <vt:lpstr>PowerPoint Presentation</vt:lpstr>
      <vt:lpstr>PowerPoint Presentation</vt:lpstr>
      <vt:lpstr>PowerPoint Presentation</vt:lpstr>
      <vt:lpstr>STRENGTHS &amp; WEAKNESSES ANALYSIS</vt:lpstr>
      <vt:lpstr>PowerPoint Presentation</vt:lpstr>
      <vt:lpstr>PRODUCT ANALYSIS</vt:lpstr>
      <vt:lpstr>PowerPoint Presentation</vt:lpstr>
      <vt:lpstr>COMPETITOR ANALYSIS</vt:lpstr>
      <vt:lpstr>PowerPoint Presentation</vt:lpstr>
      <vt:lpstr>RECOMMENDATIOS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"Driving Luxury: A Deep Dive into Rolls-Royce’s STP Framework"</dc:title>
  <dc:creator>user</dc:creator>
  <cp:lastModifiedBy>UTKARSH ANAND</cp:lastModifiedBy>
  <cp:revision>409</cp:revision>
  <dcterms:created xsi:type="dcterms:W3CDTF">2024-08-28T05:31:13Z</dcterms:created>
  <dcterms:modified xsi:type="dcterms:W3CDTF">2025-05-27T19:33:24Z</dcterms:modified>
</cp:coreProperties>
</file>